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9" r:id="rId1"/>
  </p:sldMasterIdLst>
  <p:sldIdLst>
    <p:sldId id="299" r:id="rId2"/>
    <p:sldId id="300" r:id="rId3"/>
    <p:sldId id="325" r:id="rId4"/>
    <p:sldId id="336" r:id="rId5"/>
    <p:sldId id="332" r:id="rId6"/>
    <p:sldId id="338" r:id="rId7"/>
    <p:sldId id="339" r:id="rId8"/>
    <p:sldId id="340" r:id="rId9"/>
    <p:sldId id="343" r:id="rId10"/>
    <p:sldId id="335" r:id="rId11"/>
    <p:sldId id="342" r:id="rId12"/>
    <p:sldId id="33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64" y="4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audio" Target="../media/audio1.wav"  /><Relationship Id="rId4" Type="http://schemas.microsoft.com/office/2007/relationships/media" Target="../media/audio1.wav"  /><Relationship Id="rId5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audio" Target="../media/audio10.wav"  /><Relationship Id="rId3" Type="http://schemas.microsoft.com/office/2007/relationships/media" Target="../media/audio10.wav"  /><Relationship Id="rId4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audio" Target="../media/audio11.wav"  /><Relationship Id="rId3" Type="http://schemas.microsoft.com/office/2007/relationships/media" Target="../media/audio11.wav"  /><Relationship Id="rId4" Type="http://schemas.openxmlformats.org/officeDocument/2006/relationships/image" Target="../media/image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audio" Target="../media/audio12.wav"  /><Relationship Id="rId3" Type="http://schemas.microsoft.com/office/2007/relationships/media" Target="../media/audio12.wav"  /><Relationship Id="rId4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Relationship Id="rId3" Type="http://schemas.openxmlformats.org/officeDocument/2006/relationships/audio" Target="../media/audio2.wav"  /><Relationship Id="rId4" Type="http://schemas.microsoft.com/office/2007/relationships/media" Target="../media/audio2.wav"  /><Relationship Id="rId5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audio" Target="../media/audio3.wav"  /><Relationship Id="rId4" Type="http://schemas.microsoft.com/office/2007/relationships/media" Target="../media/audio3.wav"  /><Relationship Id="rId5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Relationship Id="rId4" Type="http://schemas.openxmlformats.org/officeDocument/2006/relationships/audio" Target="../media/audio4.wav"  /><Relationship Id="rId5" Type="http://schemas.microsoft.com/office/2007/relationships/media" Target="../media/audio4.wav"  /><Relationship Id="rId6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audio" Target="../media/audio5.wav"  /><Relationship Id="rId5" Type="http://schemas.microsoft.com/office/2007/relationships/media" Target="../media/audio5.wav"  /><Relationship Id="rId6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audio" Target="../media/audio6.wav"  /><Relationship Id="rId4" Type="http://schemas.microsoft.com/office/2007/relationships/media" Target="../media/audio6.wav"  /><Relationship Id="rId5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audio" Target="../media/audio7.wav"  /><Relationship Id="rId4" Type="http://schemas.microsoft.com/office/2007/relationships/media" Target="../media/audio7.wav"  /><Relationship Id="rId5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audio" Target="../media/audio8.wav"  /><Relationship Id="rId4" Type="http://schemas.microsoft.com/office/2007/relationships/media" Target="../media/audio8.wav"  /><Relationship Id="rId5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audio" Target="../media/audio9.wav"  /><Relationship Id="rId6" Type="http://schemas.microsoft.com/office/2007/relationships/media" Target="../media/audio9.wav"  /><Relationship Id="rId7" Type="http://schemas.openxmlformats.org/officeDocument/2006/relationships/image" Target="../media/image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04322" y="2348931"/>
            <a:ext cx="3983355" cy="9099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ICT</a:t>
            </a:r>
            <a:r>
              <a:rPr lang="ko-KR" altLang="en-US" sz="5400" b="1">
                <a:solidFill>
                  <a:schemeClr val="bg1"/>
                </a:solidFill>
              </a:rPr>
              <a:t>응용기술</a:t>
            </a:r>
            <a:endParaRPr lang="ko-KR" altLang="en-US" sz="54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932997" y="4071336"/>
            <a:ext cx="2326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>
                <a:solidFill>
                  <a:schemeClr val="bg1"/>
                </a:solidFill>
              </a:rPr>
              <a:t>2019270618</a:t>
            </a:r>
            <a:r>
              <a:rPr lang="ko-KR" altLang="en-US" sz="1600" b="1">
                <a:solidFill>
                  <a:schemeClr val="bg1"/>
                </a:solidFill>
              </a:rPr>
              <a:t> 장준희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3820583" y="3015288"/>
            <a:ext cx="4531591" cy="817803"/>
          </a:xfrm>
          <a:prstGeom prst="rect">
            <a:avLst/>
          </a:prstGeom>
        </p:spPr>
        <p:txBody>
          <a:bodyPr wrap="square"/>
          <a:p>
            <a:pPr>
              <a:defRPr/>
            </a:pPr>
            <a:endParaRPr/>
          </a:p>
        </p:txBody>
      </p:sp>
      <p:sp>
        <p:nvSpPr>
          <p:cNvPr id="11" name=""/>
          <p:cNvSpPr txBox="1"/>
          <p:nvPr/>
        </p:nvSpPr>
        <p:spPr>
          <a:xfrm>
            <a:off x="4334939" y="3429000"/>
            <a:ext cx="3522122" cy="442576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 sz="2400" b="1">
                <a:solidFill>
                  <a:schemeClr val="lt1"/>
                </a:solidFill>
                <a:latin typeface="맑은 고딕"/>
                <a:ea typeface="맑은 고딕"/>
              </a:rPr>
              <a:t>소음 분석 애플리케이션</a:t>
            </a:r>
            <a:endParaRPr lang="ko-KR" altLang="en-US" sz="2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4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873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27810" y="652394"/>
            <a:ext cx="55435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3.</a:t>
            </a:r>
            <a:endParaRPr lang="en-US" altLang="ko-KR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23562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관련 기술 및 진행 사항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549371" y="2072409"/>
            <a:ext cx="10419772" cy="4493105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 sz="2300" b="1"/>
              <a:t>더 진행하고 싶은 점</a:t>
            </a:r>
            <a:endParaRPr lang="ko-KR" altLang="en-US" sz="2300" b="1"/>
          </a:p>
          <a:p>
            <a:pPr>
              <a:defRPr/>
            </a:pPr>
            <a:endParaRPr lang="ko-KR" altLang="en-US" sz="2300" b="1"/>
          </a:p>
          <a:p>
            <a:pPr>
              <a:defRPr/>
            </a:pPr>
            <a:r>
              <a:rPr lang="en-US" altLang="ko-KR" sz="2000"/>
              <a:t>-</a:t>
            </a:r>
            <a:r>
              <a:rPr lang="ko-KR" altLang="en-US" sz="2000"/>
              <a:t> </a:t>
            </a:r>
            <a:r>
              <a:rPr lang="en-US" altLang="ko-KR" sz="2000"/>
              <a:t>wav</a:t>
            </a:r>
            <a:r>
              <a:rPr lang="ko-KR" altLang="en-US" sz="2000"/>
              <a:t>파일이 좋은 소음으로 판단되면 계속 </a:t>
            </a:r>
            <a:r>
              <a:rPr lang="en-US" altLang="ko-KR" sz="2000"/>
              <a:t>sound</a:t>
            </a:r>
            <a:r>
              <a:rPr lang="ko-KR" altLang="en-US" sz="2000"/>
              <a:t> 출력을 해서 나만의 백색소음으로 사용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en-US" altLang="ko-KR" sz="2000"/>
              <a:t>-</a:t>
            </a:r>
            <a:r>
              <a:rPr lang="ko-KR" altLang="en-US" sz="2000"/>
              <a:t> 좋은 소음인지 아닌지 판단 기준을 명확하게 잡아서</a:t>
            </a:r>
            <a:r>
              <a:rPr lang="en-US" altLang="ko-KR" sz="2000"/>
              <a:t>,</a:t>
            </a:r>
            <a:r>
              <a:rPr lang="ko-KR" altLang="en-US" sz="2000"/>
              <a:t> 머신 러닝 해보기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</a:t>
            </a:r>
            <a:endParaRPr lang="ko-KR" altLang="en-US" sz="2000"/>
          </a:p>
        </p:txBody>
      </p:sp>
      <p:pic>
        <p:nvPicPr>
          <p:cNvPr id="1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659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27810" y="652394"/>
            <a:ext cx="55435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4.</a:t>
            </a:r>
            <a:endParaRPr lang="en-US" altLang="ko-KR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923213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결론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325254" y="1848291"/>
            <a:ext cx="10419772" cy="4493105"/>
          </a:xfrm>
          <a:prstGeom prst="rect">
            <a:avLst/>
          </a:prstGeom>
        </p:spPr>
        <p:txBody>
          <a:bodyPr wrap="square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200"/>
              <a:t>-</a:t>
            </a:r>
            <a:r>
              <a:rPr lang="ko-KR" altLang="en-US" sz="2200"/>
              <a:t> 잘 알려진 좋은 소음과 나쁜 소음 여러개를 애플리케이션에 넣어서 도출된 그래프를 통해 균등하고 일정한 범위의 패턴이 없는 낮은 주파수의 소리라면 좋은 소음</a:t>
            </a:r>
            <a:r>
              <a:rPr lang="en-US" altLang="ko-KR" sz="2200"/>
              <a:t>,</a:t>
            </a:r>
            <a:r>
              <a:rPr lang="ko-KR" altLang="en-US" sz="2200"/>
              <a:t> 균등하지 않고 높은 주파수 범위의 소리가 반복된다면 스트레스를 유발하는 좋지 않은 소음이다</a:t>
            </a:r>
            <a:r>
              <a:rPr lang="en-US" altLang="ko-KR" sz="2200"/>
              <a:t>.</a:t>
            </a:r>
            <a:endParaRPr lang="en-US" altLang="ko-KR" sz="2200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200"/>
          </a:p>
          <a:p>
            <a:pPr>
              <a:defRPr/>
            </a:pPr>
            <a:r>
              <a:rPr lang="en-US" altLang="ko-KR" sz="2200"/>
              <a:t>-</a:t>
            </a:r>
            <a:r>
              <a:rPr lang="ko-KR" altLang="en-US" sz="2200"/>
              <a:t> 지금 내가 듣는 소리가 좋은 소음인지, 아니면 나도 모르게 안좋은 소음을 들으며 스트레스 받고 있는건 아닌지 궁금할때 사용</a:t>
            </a:r>
            <a:endParaRPr lang="en-US" altLang="ko-KR" sz="2200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200"/>
          </a:p>
          <a:p>
            <a:pPr>
              <a:defRPr/>
            </a:pPr>
            <a:endParaRPr lang="en-US" altLang="ko-KR" sz="2200"/>
          </a:p>
        </p:txBody>
      </p:sp>
      <p:pic>
        <p:nvPicPr>
          <p:cNvPr id="1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171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2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75835" y="3058825"/>
            <a:ext cx="2554605" cy="6635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800" b="1">
                <a:solidFill>
                  <a:schemeClr val="bg1"/>
                </a:solidFill>
              </a:rPr>
              <a:t>감사합니다</a:t>
            </a:r>
            <a:endParaRPr lang="ko-KR" altLang="en-US" sz="3800" b="1">
              <a:solidFill>
                <a:schemeClr val="bg1"/>
              </a:solidFill>
            </a:endParaRPr>
          </a:p>
        </p:txBody>
      </p:sp>
      <p:pic>
        <p:nvPicPr>
          <p:cNvPr id="10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36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3910" b="117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001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002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748492"/>
            <a:ext cx="6030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003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8803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</a:rPr>
              <a:t>애플리케이션 환경</a:t>
            </a:r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1727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</a:rPr>
              <a:t>코멘트 반영 내용</a:t>
            </a:r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40116" y="4738967"/>
            <a:ext cx="2223299" cy="3645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</a:rPr>
              <a:t>관련 기술 및 진행 사항</a:t>
            </a:r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28725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38250" y="47219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CONTENTS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타원 24"/>
          <p:cNvSpPr/>
          <p:nvPr/>
        </p:nvSpPr>
        <p:spPr>
          <a:xfrm>
            <a:off x="1244973" y="5891861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10"/>
          <p:cNvSpPr txBox="1"/>
          <p:nvPr/>
        </p:nvSpPr>
        <p:spPr>
          <a:xfrm>
            <a:off x="1742959" y="5921747"/>
            <a:ext cx="5941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004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35" name="TextBox 14"/>
          <p:cNvSpPr txBox="1"/>
          <p:nvPr/>
        </p:nvSpPr>
        <p:spPr>
          <a:xfrm>
            <a:off x="2292223" y="5902698"/>
            <a:ext cx="1075817" cy="3628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</a:rPr>
              <a:t>결과 분석</a:t>
            </a:r>
            <a:endParaRPr lang="ko-KR" altLang="en-US" spc="-150">
              <a:solidFill>
                <a:schemeClr val="bg1"/>
              </a:solidFill>
            </a:endParaRPr>
          </a:p>
        </p:txBody>
      </p:sp>
      <p:pic>
        <p:nvPicPr>
          <p:cNvPr id="38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825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8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27810" y="652394"/>
            <a:ext cx="55435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1.</a:t>
            </a:r>
            <a:endParaRPr lang="en-US" altLang="ko-KR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113963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애플리케이션 환경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549371" y="2072409"/>
            <a:ext cx="10419772" cy="4493105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 sz="2800"/>
              <a:t>- MATLAB R2020b</a:t>
            </a:r>
            <a:endParaRPr lang="en-US" altLang="ko-KR" sz="2800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0081" y="1796214"/>
            <a:ext cx="4356936" cy="4798944"/>
          </a:xfrm>
          <a:prstGeom prst="rect">
            <a:avLst/>
          </a:prstGeom>
        </p:spPr>
      </p:pic>
      <p:pic>
        <p:nvPicPr>
          <p:cNvPr id="1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20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27810" y="652394"/>
            <a:ext cx="55435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2.</a:t>
            </a:r>
            <a:endParaRPr lang="en-US" altLang="ko-KR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847263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코멘트 반영 내용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549371" y="2072409"/>
            <a:ext cx="10419772" cy="4493105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 sz="2400" b="1"/>
              <a:t>소음 분석 애플리케이션</a:t>
            </a:r>
            <a:endParaRPr lang="ko-KR" altLang="en-US" sz="2400" b="1"/>
          </a:p>
          <a:p>
            <a:pPr>
              <a:defRPr/>
            </a:pPr>
            <a:endParaRPr lang="ko-KR" altLang="en-US" sz="2400" b="1"/>
          </a:p>
          <a:p>
            <a:pPr>
              <a:defRPr/>
            </a:pPr>
            <a:r>
              <a:rPr lang="en-US" altLang="ko-KR" sz="2400"/>
              <a:t>-</a:t>
            </a:r>
            <a:r>
              <a:rPr lang="ko-KR" altLang="en-US" sz="2400"/>
              <a:t> 집중력 향상 등에 좋은 소음인지 나쁜 </a:t>
            </a:r>
            <a:endParaRPr lang="ko-KR" altLang="en-US" sz="2400"/>
          </a:p>
          <a:p>
            <a:pPr>
              <a:defRPr/>
            </a:pPr>
            <a:r>
              <a:rPr lang="ko-KR" altLang="en-US" sz="2400"/>
              <a:t>소음인지 주파수 관점에서 알 수 있게 </a:t>
            </a:r>
            <a:endParaRPr lang="ko-KR" altLang="en-US" sz="2400"/>
          </a:p>
          <a:p>
            <a:pPr>
              <a:defRPr/>
            </a:pPr>
            <a:r>
              <a:rPr lang="ko-KR" altLang="en-US" sz="2400"/>
              <a:t>해주는 애플리케이션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en-US" altLang="ko-KR" sz="2400"/>
              <a:t>-</a:t>
            </a:r>
            <a:r>
              <a:rPr lang="ko-KR" altLang="en-US" sz="2400"/>
              <a:t> 균등하고 일정한 저주파 범위의 소리가</a:t>
            </a:r>
            <a:endParaRPr lang="ko-KR" altLang="en-US" sz="2400"/>
          </a:p>
          <a:p>
            <a:pPr>
              <a:defRPr/>
            </a:pPr>
            <a:r>
              <a:rPr lang="ko-KR" altLang="en-US" sz="2400"/>
              <a:t>고정된 패턴이 없다면 좋은 소음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en-US" altLang="ko-KR" sz="2400"/>
              <a:t>-</a:t>
            </a:r>
            <a:r>
              <a:rPr lang="ko-KR" altLang="en-US" sz="2400"/>
              <a:t> 고주파수</a:t>
            </a:r>
            <a:r>
              <a:rPr lang="en-US" altLang="ko-KR" sz="2400"/>
              <a:t>,</a:t>
            </a:r>
            <a:r>
              <a:rPr lang="ko-KR" altLang="en-US" sz="2400"/>
              <a:t> 고음역대의 소리라면 나쁜 소음</a:t>
            </a:r>
            <a:endParaRPr lang="ko-KR" altLang="en-US" sz="24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52056" y="3563470"/>
            <a:ext cx="3160059" cy="3160059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9059" y="1758424"/>
            <a:ext cx="3690226" cy="2543175"/>
          </a:xfrm>
          <a:prstGeom prst="rect">
            <a:avLst/>
          </a:prstGeom>
        </p:spPr>
      </p:pic>
      <p:pic>
        <p:nvPicPr>
          <p:cNvPr id="23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646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9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27810" y="652394"/>
            <a:ext cx="55435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3.</a:t>
            </a:r>
            <a:endParaRPr lang="en-US" altLang="ko-KR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49" y="645071"/>
            <a:ext cx="4990390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관련 기술 및 진행 사항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빗소리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en-US" altLang="ko-KR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rcRect l="6510" t="4460" r="20830" b="37700"/>
          <a:stretch>
            <a:fillRect/>
          </a:stretch>
        </p:blipFill>
        <p:spPr>
          <a:xfrm>
            <a:off x="176492" y="1967701"/>
            <a:ext cx="8858248" cy="3966482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82953" y="2892237"/>
            <a:ext cx="2747683" cy="2060762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9468971" y="5042646"/>
            <a:ext cx="2465295" cy="36564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대표적 백색잡음</a:t>
            </a:r>
            <a:r>
              <a:rPr lang="en-US" altLang="ko-KR"/>
              <a:t>(</a:t>
            </a:r>
            <a:r>
              <a:rPr lang="ko-KR" altLang="en-US"/>
              <a:t>소음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414618" y="6096000"/>
            <a:ext cx="277905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좋은 소음</a:t>
            </a:r>
            <a:endParaRPr lang="ko-KR" altLang="en-US"/>
          </a:p>
        </p:txBody>
      </p:sp>
      <p:pic>
        <p:nvPicPr>
          <p:cNvPr id="26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6062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2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27810" y="652394"/>
            <a:ext cx="55435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3.</a:t>
            </a:r>
            <a:endParaRPr lang="en-US" altLang="ko-KR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1" y="645071"/>
            <a:ext cx="6571539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관련 기술 및 진행 사항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장작 태우는 소리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en-US" altLang="ko-KR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rcRect l="13110" t="5290" r="14140" b="36540"/>
          <a:stretch>
            <a:fillRect/>
          </a:stretch>
        </p:blipFill>
        <p:spPr>
          <a:xfrm>
            <a:off x="453705" y="1968767"/>
            <a:ext cx="8869588" cy="3989160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414618" y="6096000"/>
            <a:ext cx="277905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좋은 소음</a:t>
            </a:r>
            <a:endParaRPr lang="ko-KR" altLang="en-US"/>
          </a:p>
        </p:txBody>
      </p:sp>
      <p:pic>
        <p:nvPicPr>
          <p:cNvPr id="25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487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27810" y="652394"/>
            <a:ext cx="55435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3.</a:t>
            </a:r>
            <a:endParaRPr lang="en-US" altLang="ko-KR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1" y="645071"/>
            <a:ext cx="6219114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관련 기술 및 진행 사항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칠판 긁는 소리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en-US" altLang="ko-KR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rcRect l="14230" t="2480" r="13210" b="40180"/>
          <a:stretch>
            <a:fillRect/>
          </a:stretch>
        </p:blipFill>
        <p:spPr>
          <a:xfrm>
            <a:off x="379934" y="1959028"/>
            <a:ext cx="8846910" cy="3932465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560294" y="6096000"/>
            <a:ext cx="277905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나쁜 소음</a:t>
            </a:r>
            <a:endParaRPr lang="ko-KR" altLang="en-US"/>
          </a:p>
        </p:txBody>
      </p:sp>
      <p:pic>
        <p:nvPicPr>
          <p:cNvPr id="25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3391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27810" y="652394"/>
            <a:ext cx="55435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3.</a:t>
            </a:r>
            <a:endParaRPr lang="en-US" altLang="ko-KR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48" y="645071"/>
            <a:ext cx="5866692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관련 기술 및 진행 사항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개 짖는 소리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en-US" altLang="ko-KR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rcRect l="9740" t="3430" r="25280" b="38240"/>
          <a:stretch>
            <a:fillRect/>
          </a:stretch>
        </p:blipFill>
        <p:spPr>
          <a:xfrm>
            <a:off x="403544" y="1897262"/>
            <a:ext cx="7922560" cy="4000499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481853" y="6073588"/>
            <a:ext cx="277905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나쁜 소음</a:t>
            </a:r>
            <a:endParaRPr lang="ko-KR" altLang="en-US"/>
          </a:p>
        </p:txBody>
      </p:sp>
      <p:pic>
        <p:nvPicPr>
          <p:cNvPr id="25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325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27810" y="652394"/>
            <a:ext cx="55435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3.</a:t>
            </a:r>
            <a:endParaRPr lang="en-US" altLang="ko-KR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23562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관련 기술 및 진행 사항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549371" y="2072409"/>
            <a:ext cx="10419772" cy="4493105"/>
          </a:xfrm>
          <a:prstGeom prst="rect">
            <a:avLst/>
          </a:prstGeom>
        </p:spPr>
        <p:txBody>
          <a:bodyPr wrap="square"/>
          <a:p>
            <a:pPr>
              <a:defRPr/>
            </a:pPr>
            <a:endParaRPr lang="ko-KR" altLang="en-US" sz="2600" b="1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rcRect l="32630" t="26630" r="28030" b="40520"/>
          <a:stretch>
            <a:fillRect/>
          </a:stretch>
        </p:blipFill>
        <p:spPr>
          <a:xfrm>
            <a:off x="212910" y="1781734"/>
            <a:ext cx="5559677" cy="2610971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02557" y="4504760"/>
            <a:ext cx="4403912" cy="3589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직접 녹음할 수 있는 코드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rcRect l="32540" t="26800" r="27940" b="29410"/>
          <a:stretch>
            <a:fillRect/>
          </a:stretch>
        </p:blipFill>
        <p:spPr>
          <a:xfrm>
            <a:off x="6095999" y="1636058"/>
            <a:ext cx="5715001" cy="2678206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rcRect l="32630" t="33010" r="28310" b="30720"/>
          <a:stretch>
            <a:fillRect/>
          </a:stretch>
        </p:blipFill>
        <p:spPr>
          <a:xfrm>
            <a:off x="6096000" y="4336676"/>
            <a:ext cx="5614145" cy="2330823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3316940" y="5647765"/>
            <a:ext cx="2633383" cy="9080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wav</a:t>
            </a:r>
            <a:r>
              <a:rPr lang="ko-KR" altLang="en-US"/>
              <a:t>파일 </a:t>
            </a:r>
            <a:r>
              <a:rPr lang="en-US" altLang="ko-KR"/>
              <a:t>STFT</a:t>
            </a:r>
            <a:r>
              <a:rPr lang="ko-KR" altLang="en-US"/>
              <a:t>로 분석 및 그래프 출력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sound </a:t>
            </a:r>
            <a:r>
              <a:rPr lang="ko-KR" altLang="en-US"/>
              <a:t>출력 </a:t>
            </a:r>
            <a:endParaRPr lang="ko-KR" altLang="en-US"/>
          </a:p>
        </p:txBody>
      </p:sp>
      <p:pic>
        <p:nvPicPr>
          <p:cNvPr id="22" name="설명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873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3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218</ep:Words>
  <ep:PresentationFormat>와이드스크린</ep:PresentationFormat>
  <ep:Paragraphs>53</ep:Paragraphs>
  <ep:Slides>12</ep:Slides>
  <ep:Notes>0</ep:Notes>
  <ep:TotalTime>0</ep:TotalTime>
  <ep:HiddenSlides>0</ep:HiddenSlides>
  <ep:MMClips>12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2015-07-07T04:48:58.000</dcterms:created>
  <dc:creator>Saebyeol Yu</dc:creator>
  <cp:lastModifiedBy>user</cp:lastModifiedBy>
  <dcterms:modified xsi:type="dcterms:W3CDTF">2021-06-06T11:13:26.659</dcterms:modified>
  <cp:revision>197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